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2"/>
  </p:sldMasterIdLst>
  <p:notesMasterIdLst>
    <p:notesMasterId r:id="rId3"/>
  </p:notesMasterIdLst>
  <p:sldIdLst>
    <p:sldId id="256" r:id="rId4"/>
    <p:sldId id="262" r:id="rId5"/>
    <p:sldId id="263" r:id="rId6"/>
    <p:sldId id="306" r:id="rId7"/>
    <p:sldId id="264" r:id="rId8"/>
    <p:sldId id="304" r:id="rId9"/>
    <p:sldId id="308" r:id="rId10"/>
    <p:sldId id="309" r:id="rId11"/>
    <p:sldId id="307" r:id="rId12"/>
    <p:sldId id="310" r:id="rId13"/>
    <p:sldId id="311" r:id="rId14"/>
    <p:sldId id="312" r:id="rId15"/>
    <p:sldId id="313" r:id="rId16"/>
    <p:sldId id="319" r:id="rId17"/>
    <p:sldId id="265" r:id="rId18"/>
    <p:sldId id="314" r:id="rId19"/>
    <p:sldId id="266" r:id="rId20"/>
    <p:sldId id="320" r:id="rId21"/>
    <p:sldId id="321" r:id="rId22"/>
    <p:sldId id="315" r:id="rId23"/>
    <p:sldId id="341" r:id="rId24"/>
    <p:sldId id="342" r:id="rId25"/>
    <p:sldId id="316" r:id="rId26"/>
    <p:sldId id="303" r:id="rId27"/>
    <p:sldId id="343" r:id="rId28"/>
    <p:sldId id="317" r:id="rId29"/>
    <p:sldId id="318" r:id="rId30"/>
    <p:sldId id="323" r:id="rId31"/>
    <p:sldId id="325" r:id="rId32"/>
    <p:sldId id="326" r:id="rId33"/>
    <p:sldId id="330" r:id="rId34"/>
    <p:sldId id="328" r:id="rId35"/>
    <p:sldId id="331" r:id="rId36"/>
    <p:sldId id="345" r:id="rId37"/>
    <p:sldId id="332" r:id="rId38"/>
    <p:sldId id="333" r:id="rId39"/>
    <p:sldId id="334" r:id="rId40"/>
    <p:sldId id="335" r:id="rId41"/>
    <p:sldId id="336" r:id="rId42"/>
    <p:sldId id="337" r:id="rId43"/>
    <p:sldId id="344" r:id="rId44"/>
    <p:sldId id="338" r:id="rId45"/>
    <p:sldId id="339" r:id="rId46"/>
    <p:sldId id="291" r:id="rId47"/>
    <p:sldId id="292" r:id="rId48"/>
  </p:sldIdLst>
  <p:sldSz cx="12192000" cy="6858000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tags" Target="tags/tag1.xml" /><Relationship Id="rId5" Type="http://schemas.openxmlformats.org/officeDocument/2006/relationships/slide" Target="slides/slide2.xml" /><Relationship Id="rId50" Type="http://schemas.openxmlformats.org/officeDocument/2006/relationships/presProps" Target="presProps.xml" /><Relationship Id="rId51" Type="http://schemas.openxmlformats.org/officeDocument/2006/relationships/viewProps" Target="viewProps.xml" /><Relationship Id="rId52" Type="http://schemas.openxmlformats.org/officeDocument/2006/relationships/theme" Target="theme/theme1.xml" /><Relationship Id="rId53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20D3-F5DC-47B8-A5EF-39239CBFDBC9}" type="datetimeFigureOut">
              <a:rPr lang="es-EC" smtClean="0"/>
              <a:t>22/10/2020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3373F-911B-4265-B052-D5F5337BC3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962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669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621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9745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6407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7218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1417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5398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9754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0280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41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54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604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8515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3706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44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471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07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815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731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134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251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52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BF02-BB90-4E64-B0FE-A78127822740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011788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Diapositiva de título">
    <p:bg>
      <p:bgPr>
        <a:gradFill rotWithShape="1">
          <a:gsLst>
            <a:gs pos="100000">
              <a:srgbClr val="92D050"/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/>
        </p:nvSpPr>
        <p:spPr bwMode="ltGray">
          <a:xfrm>
            <a:off x="0" y="2219334"/>
            <a:ext cx="10440000" cy="2520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Rectangle 9"/>
          <p:cNvSpPr/>
          <p:nvPr/>
        </p:nvSpPr>
        <p:spPr>
          <a:xfrm>
            <a:off x="10590000" y="2219335"/>
            <a:ext cx="1602000" cy="25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" y="4"/>
            <a:ext cx="9765103" cy="1259999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3" y="4394043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/>
              <a:t>10/22/2020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/>
              <a:t>‹Nº›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ítulo y objetos">
    <p:bg>
      <p:bgPr>
        <a:gradFill rotWithShape="1">
          <a:gsLst>
            <a:gs pos="100000">
              <a:srgbClr val="92D050"/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16"/>
          <p:cNvSpPr/>
          <p:nvPr/>
        </p:nvSpPr>
        <p:spPr bwMode="ltGray">
          <a:xfrm>
            <a:off x="1593" y="-1438"/>
            <a:ext cx="10440000" cy="1260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10589004" y="1091"/>
            <a:ext cx="1602997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1094"/>
            <a:ext cx="9613861" cy="13583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3" y="1639019"/>
            <a:ext cx="9613861" cy="42971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8" y="-1438"/>
            <a:ext cx="1154151" cy="1370728"/>
          </a:xfrm>
        </p:spPr>
        <p:txBody>
          <a:bodyPr/>
          <a:lstStyle/>
          <a:p>
            <a:fld id="{6D22F896-40B5-4ADD-8801-0D06FADFA095}" type="slidenum">
              <a:rPr lang="en-US"/>
              <a:t>‹Nº›</a:t>
            </a:fld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rotWithShape="1">
          <a:gsLst>
            <a:gs pos="100000">
              <a:srgbClr val="92D050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5827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/>
              <a:t>10/22/2020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192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8" y="753231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t>‹Nº›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3.jpeg" /><Relationship Id="rId4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3.jpeg" /><Relationship Id="rId4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3.jpeg" /><Relationship Id="rId4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openxmlformats.org/officeDocument/2006/relationships/image" Target="../media/image2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3.jpeg" /><Relationship Id="rId4" Type="http://schemas.openxmlformats.org/officeDocument/2006/relationships/image" Target="../media/image2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3.jpeg" /><Relationship Id="rId5" Type="http://schemas.openxmlformats.org/officeDocument/2006/relationships/image" Target="../media/image2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3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Relationship Id="rId4" Type="http://schemas.openxmlformats.org/officeDocument/2006/relationships/image" Target="../media/image3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9.jpeg" /><Relationship Id="rId4" Type="http://schemas.openxmlformats.org/officeDocument/2006/relationships/image" Target="../media/image3.jpeg" /><Relationship Id="rId5" Type="http://schemas.openxmlformats.org/officeDocument/2006/relationships/image" Target="../media/image4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Relationship Id="rId6" Type="http://schemas.openxmlformats.org/officeDocument/2006/relationships/image" Target="../media/image4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6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6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6.jpeg" /><Relationship Id="rId4" Type="http://schemas.openxmlformats.org/officeDocument/2006/relationships/image" Target="../media/image52.jpeg" /><Relationship Id="rId5" Type="http://schemas.openxmlformats.org/officeDocument/2006/relationships/image" Target="../media/image53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6.jpeg" /><Relationship Id="rId4" Type="http://schemas.openxmlformats.org/officeDocument/2006/relationships/image" Target="../media/image54.jpeg" /><Relationship Id="rId5" Type="http://schemas.openxmlformats.org/officeDocument/2006/relationships/image" Target="../media/image5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6.jpeg" /><Relationship Id="rId4" Type="http://schemas.openxmlformats.org/officeDocument/2006/relationships/image" Target="../media/image56.jpeg" /><Relationship Id="rId5" Type="http://schemas.openxmlformats.org/officeDocument/2006/relationships/image" Target="../media/image5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6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6.jpeg" /><Relationship Id="rId4" Type="http://schemas.openxmlformats.org/officeDocument/2006/relationships/image" Target="../media/image60.jpeg" /><Relationship Id="rId5" Type="http://schemas.openxmlformats.org/officeDocument/2006/relationships/image" Target="../media/image61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6.jpe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46.jpeg" /><Relationship Id="rId4" Type="http://schemas.openxmlformats.org/officeDocument/2006/relationships/image" Target="../media/image64.jpeg" /><Relationship Id="rId5" Type="http://schemas.openxmlformats.org/officeDocument/2006/relationships/image" Target="../media/image65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46.jpeg" /><Relationship Id="rId4" Type="http://schemas.openxmlformats.org/officeDocument/2006/relationships/image" Target="../media/image66.jpeg" /><Relationship Id="rId5" Type="http://schemas.openxmlformats.org/officeDocument/2006/relationships/image" Target="../media/image6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46.jpeg" /><Relationship Id="rId4" Type="http://schemas.openxmlformats.org/officeDocument/2006/relationships/image" Target="../media/image68.jpeg" /><Relationship Id="rId5" Type="http://schemas.openxmlformats.org/officeDocument/2006/relationships/image" Target="../media/image69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6.jpeg" /><Relationship Id="rId4" Type="http://schemas.openxmlformats.org/officeDocument/2006/relationships/image" Target="../media/image70.jpeg" /><Relationship Id="rId5" Type="http://schemas.openxmlformats.org/officeDocument/2006/relationships/image" Target="../media/image71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46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6.jpeg" /><Relationship Id="rId4" Type="http://schemas.openxmlformats.org/officeDocument/2006/relationships/image" Target="../media/image72.jpeg" /><Relationship Id="rId5" Type="http://schemas.openxmlformats.org/officeDocument/2006/relationships/image" Target="../media/image73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74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3.jpeg" /><Relationship Id="rId4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rotWithShape="1">
          <a:gsLst>
            <a:gs pos="100000">
              <a:srgbClr val="92D050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" y="2114099"/>
            <a:ext cx="10136579" cy="1259999"/>
          </a:xfrm>
        </p:spPr>
        <p:txBody>
          <a:bodyPr/>
          <a:lstStyle/>
          <a:p>
            <a:r>
              <a:rPr lang="es-EC" sz="3000" b="1" i="1">
                <a:latin typeface="Cambria" panose="02040503050406030204" pitchFamily="18" charset="0"/>
                <a:ea typeface="Cambria" panose="02040503050406030204" pitchFamily="18" charset="0"/>
              </a:rPr>
              <a:t>GOBIERNO AUTÓNOMO DESCENTRALIZADO PARROQUIAL  VICTORIA DEL PORTETE</a:t>
            </a:r>
            <a:endParaRPr lang="es-EC" sz="30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2951" y="3757746"/>
            <a:ext cx="9507928" cy="416087"/>
          </a:xfrm>
        </p:spPr>
        <p:txBody>
          <a:bodyPr>
            <a:noAutofit/>
          </a:bodyPr>
          <a:lstStyle/>
          <a:p>
            <a:r>
              <a:rPr lang="es-EC" sz="4000" b="1">
                <a:latin typeface="Cambria" panose="02040503050406030204" pitchFamily="18" charset="0"/>
                <a:ea typeface="Cambria" panose="02040503050406030204" pitchFamily="18" charset="0"/>
              </a:rPr>
              <a:t>RENDICIÓN DE CUENTAS AÑO 2019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848" y="2744099"/>
            <a:ext cx="1368152" cy="16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7682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54B71-A6A0-4709-820C-48CD39A8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i="1">
                <a:latin typeface="Cambria" panose="02040503050406030204" pitchFamily="18" charset="0"/>
                <a:ea typeface="Cambria" panose="02040503050406030204" pitchFamily="18" charset="0"/>
              </a:rPr>
              <a:t>ELABORACIÓN DE PAN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2791D4-03A5-407D-9134-0198C9B78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204120-61F0-4BB0-863C-655D63BF8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413" y="1584729"/>
            <a:ext cx="5218628" cy="4877223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9E2BD343-79FD-450F-A34D-CB6AEE916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3713" y="1584730"/>
            <a:ext cx="6316885" cy="48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8647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0BA67-CE47-496E-AAAF-8BD593D7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i="1">
                <a:latin typeface="Cambria" panose="02040503050406030204" pitchFamily="18" charset="0"/>
                <a:ea typeface="Cambria" panose="02040503050406030204" pitchFamily="18" charset="0"/>
              </a:rPr>
              <a:t>ENTREGA SABANAS Y COBIJAS EN COORDINACIÓN CON EL MIES</a:t>
            </a:r>
            <a:endParaRPr lang="es-EC" sz="32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39B366-6004-4C50-B967-22B728F7E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3" y="1721814"/>
            <a:ext cx="4463681" cy="44636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E8C0AC6-5303-47A2-95CB-610DD89D2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D14869-4D2D-4CD1-9AE6-BFBD9359B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7" y="1721814"/>
            <a:ext cx="5942398" cy="44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158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1E50F-8B2B-49E8-8344-85EB5C00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i="1">
                <a:latin typeface="Cambria" panose="02040503050406030204" pitchFamily="18" charset="0"/>
                <a:ea typeface="Cambria" panose="02040503050406030204" pitchFamily="18" charset="0"/>
              </a:rPr>
              <a:t>DIA DEL ADULTO MAYOR</a:t>
            </a:r>
            <a:endParaRPr lang="es-EC" b="1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05A908-EB15-4ACE-992E-86A2B1B5A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076" y="1359443"/>
            <a:ext cx="4126747" cy="55023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D45EDC-CBA5-4B4F-BE06-6B4492180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8CC813-DF1F-4166-A915-D84C960AF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740" y="1359443"/>
            <a:ext cx="4126748" cy="55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590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EBE1A-914E-4D0A-8030-353A0AAA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i="1">
                <a:latin typeface="Cambria" panose="02040503050406030204" pitchFamily="18" charset="0"/>
                <a:ea typeface="Cambria" panose="02040503050406030204" pitchFamily="18" charset="0"/>
              </a:rPr>
              <a:t>DIA DEL ADULTO MAYOR</a:t>
            </a:r>
            <a:endParaRPr lang="es-EC" b="1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1821F3E-6800-4753-B095-743D2A03D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33" y="1359443"/>
            <a:ext cx="9292244" cy="5226887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53C534-F4E4-4759-A017-517898E3A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3404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FB22D-5BAD-4356-8302-2C8939AA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MX"/>
            </a:br>
            <a:r>
              <a:rPr lang="es-MX" b="1" i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s-EC" b="1" i="1">
                <a:latin typeface="Cambria" panose="02040503050406030204" pitchFamily="18" charset="0"/>
                <a:ea typeface="Cambria" panose="02040503050406030204" pitchFamily="18" charset="0"/>
              </a:rPr>
              <a:t>ARTICIPACION EN EVENTOS INTERPARROQUIALES EN CONCURSOS NAVIDEÑOS</a:t>
            </a:r>
            <a:br>
              <a:rPr lang="es-EC">
                <a:solidFill>
                  <a:schemeClr val="bg1"/>
                </a:solidFill>
              </a:rPr>
            </a:br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162541-64C9-4E42-AF45-B17C506E8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74" y="1535096"/>
            <a:ext cx="3726026" cy="45741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53C534-F4E4-4759-A017-517898E3A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BAFEBFB-BF8B-4F99-9D72-9276DBB4F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535097"/>
            <a:ext cx="8282795" cy="44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7011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2 Marcador de contenido"/>
          <p:cNvSpPr txBox="1"/>
          <p:nvPr/>
        </p:nvSpPr>
        <p:spPr>
          <a:xfrm>
            <a:off x="2885440" y="5875016"/>
            <a:ext cx="8568952" cy="33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C" sz="1700" b="1">
              <a:solidFill>
                <a:srgbClr val="002060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EC" sz="17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ítulo 1"/>
          <p:cNvSpPr txBox="1"/>
          <p:nvPr/>
        </p:nvSpPr>
        <p:spPr>
          <a:xfrm>
            <a:off x="157604" y="344253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i="1">
                <a:latin typeface="Cambria" panose="02040503050406030204" pitchFamily="18" charset="0"/>
                <a:ea typeface="Cambria" panose="02040503050406030204" pitchFamily="18" charset="0"/>
              </a:rPr>
              <a:t>FIRMA DE CONVENIO</a:t>
            </a:r>
            <a:endParaRPr lang="es-EC" sz="2800" i="1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H="1">
            <a:off x="2885440" y="1836978"/>
            <a:ext cx="0" cy="4497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57604" y="2682916"/>
            <a:ext cx="26436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ATENCIÓN DOMICILIARIA A PERSONAS ADULTAS MAYORES CON DISCAPACIDAD</a:t>
            </a:r>
            <a:endParaRPr lang="es-EC" sz="2400" b="1">
              <a:solidFill>
                <a:srgbClr val="00206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CB4BD6-1D7F-42D6-B5C3-53F80CCCFACB}"/>
              </a:ext>
            </a:extLst>
          </p:cNvPr>
          <p:cNvSpPr txBox="1"/>
          <p:nvPr/>
        </p:nvSpPr>
        <p:spPr>
          <a:xfrm>
            <a:off x="2969588" y="2181697"/>
            <a:ext cx="34398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MX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Firma del convenio con el MIES para atención domiciliaria a adultos mayores con Discapacidad</a:t>
            </a:r>
          </a:p>
          <a:p>
            <a:endParaRPr lang="es-MX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MX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- 20 beneficiarios </a:t>
            </a:r>
          </a:p>
          <a:p>
            <a:endParaRPr lang="es-MX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MX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Atención semanal a los beneficiarios por la Dra. Gladys Segarra</a:t>
            </a:r>
          </a:p>
          <a:p>
            <a:endParaRPr lang="es-MX">
              <a:solidFill>
                <a:schemeClr val="bg1"/>
              </a:solidFill>
            </a:endParaRPr>
          </a:p>
          <a:p>
            <a:endParaRPr lang="es-MX">
              <a:solidFill>
                <a:schemeClr val="bg1"/>
              </a:solidFill>
            </a:endParaRPr>
          </a:p>
          <a:p>
            <a:endParaRPr lang="es-EC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C30A1D-6A74-4C0F-BEB0-566736163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26" y="2024976"/>
            <a:ext cx="5495004" cy="41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6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0275A-5F26-4F70-A86B-D57CF7F8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ATENCION DOMICILIARIA A ADULTOS MAYORES CON DISCAPACIDAD</a:t>
            </a:r>
            <a:endParaRPr lang="es-EC" sz="2800" b="1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C4C50A9-1945-4879-BCCB-40FD47264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654" y="1437849"/>
            <a:ext cx="3677487" cy="49033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CE5885-AFC1-47E6-8383-6FE83FFEE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14BDFB-9C37-41B9-88B4-C309FA592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4" y="1437849"/>
            <a:ext cx="6595166" cy="49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0799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570922" y="3013501"/>
            <a:ext cx="6315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AGASAJOS NAVIDEÑOS</a:t>
            </a:r>
          </a:p>
        </p:txBody>
      </p:sp>
      <p:sp>
        <p:nvSpPr>
          <p:cNvPr id="6" name="Título 1"/>
          <p:cNvSpPr txBox="1"/>
          <p:nvPr/>
        </p:nvSpPr>
        <p:spPr>
          <a:xfrm>
            <a:off x="144352" y="344253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NAVIDAD INCLUSIVA </a:t>
            </a:r>
            <a:endParaRPr lang="es-EC" sz="2800" b="1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91255" y="3889900"/>
            <a:ext cx="7075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PRESUPUESTO:</a:t>
            </a:r>
          </a:p>
          <a:p>
            <a:pPr algn="ctr"/>
            <a:r>
              <a:rPr lang="es-EC" sz="2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2959,31 DE 200 CANASTAS GAD PARROQUIAL </a:t>
            </a:r>
          </a:p>
          <a:p>
            <a:pPr algn="ctr"/>
            <a:r>
              <a:rPr lang="es-EC" sz="2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66 CANASTAS GESTIÓN PROPIA</a:t>
            </a:r>
          </a:p>
        </p:txBody>
      </p:sp>
    </p:spTree>
    <p:extLst>
      <p:ext uri="{BB962C8B-B14F-4D97-AF65-F5344CB8AC3E}">
        <p14:creationId xmlns:p14="http://schemas.microsoft.com/office/powerpoint/2010/main" val="3104923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92373-E035-49FD-A297-C8C18A64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MX" sz="3100" b="1" i="1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3100" b="1" i="1">
                <a:latin typeface="Cambria" panose="02040503050406030204" pitchFamily="18" charset="0"/>
                <a:ea typeface="Cambria" panose="02040503050406030204" pitchFamily="18" charset="0"/>
              </a:rPr>
              <a:t>ENTREGA DE FUNDAS NAVIDEÑAS PAN DE PASCUA  Y JUGUETES A NIÑOS, NIÑAS DE TODA LA PARROQUIA</a:t>
            </a:r>
            <a:br>
              <a:rPr lang="es-MX">
                <a:solidFill>
                  <a:schemeClr val="bg1"/>
                </a:solidFill>
              </a:rPr>
            </a:br>
            <a:endParaRPr lang="es-EC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381BAEF-C4D2-469B-8071-12973CACD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640" y="1621932"/>
            <a:ext cx="3763055" cy="50174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B23020-46B2-4DA0-BB7D-B5C34D632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06" y="1621931"/>
            <a:ext cx="3763056" cy="50174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5009A7-F631-419E-B1F3-6F8A00787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836" y="1602474"/>
            <a:ext cx="3763055" cy="50368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3C7AA08-008F-4066-A486-40B3ED04B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759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C4D94-D615-413E-B0DE-C1500C68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MX" sz="3100" b="1" i="1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3100" b="1" i="1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s-EC" sz="3100" b="1" i="1">
                <a:latin typeface="Cambria" panose="02040503050406030204" pitchFamily="18" charset="0"/>
                <a:ea typeface="Cambria" panose="02040503050406030204" pitchFamily="18" charset="0"/>
              </a:rPr>
              <a:t>NTREGA DE 250 CANASTAS NAVIDEÑAS A ADULTOS MAYORES DE LAS COMUNIDADES</a:t>
            </a:r>
            <a:br>
              <a:rPr lang="es-EC">
                <a:solidFill>
                  <a:schemeClr val="bg1"/>
                </a:solidFill>
              </a:rPr>
            </a:br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C070E8-3A26-48E0-89C0-4DE27BD04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667" y="1882966"/>
            <a:ext cx="3214405" cy="4285874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A377525-9103-44BD-8086-8643788AC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3" y="1882965"/>
            <a:ext cx="4014780" cy="42858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E7558D-287A-410E-A27D-00AFE89BC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DB6EE3B-5883-426D-B33B-BA878C8B8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254" y="1882965"/>
            <a:ext cx="3194602" cy="42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5451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26462" y="2570371"/>
            <a:ext cx="7386321" cy="28805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6600" b="1">
                <a:solidFill>
                  <a:schemeClr val="bg1"/>
                </a:solidFill>
                <a:effectLst/>
                <a:latin typeface="Cambria" panose="02040503050406030204" pitchFamily="18" charset="0"/>
                <a:cs typeface="Calibri" pitchFamily="34" charset="0"/>
              </a:rPr>
              <a:t>COMPONENTE SOCIO-CULTURAL</a:t>
            </a:r>
          </a:p>
          <a:p>
            <a:pPr marL="0" indent="0" algn="just">
              <a:buNone/>
            </a:pPr>
            <a:endParaRPr lang="es-EC" sz="2500">
              <a:effectLst/>
            </a:endParaRPr>
          </a:p>
        </p:txBody>
      </p:sp>
      <p:sp>
        <p:nvSpPr>
          <p:cNvPr id="7" name="Título 1"/>
          <p:cNvSpPr txBox="1"/>
          <p:nvPr/>
        </p:nvSpPr>
        <p:spPr>
          <a:xfrm>
            <a:off x="157604" y="76969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000" b="1" i="1">
                <a:latin typeface="Cambria" panose="02040503050406030204" pitchFamily="18" charset="0"/>
                <a:ea typeface="Cambria" panose="02040503050406030204" pitchFamily="18" charset="0"/>
              </a:rPr>
              <a:t>GOBIERNO AUTÓNOMO DESCENTRALIZADO PARROQUIAL  VICTORIA DEL PORTETE</a:t>
            </a:r>
            <a:endParaRPr lang="es-EC" sz="20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9" name="Título 1"/>
          <p:cNvSpPr txBox="1"/>
          <p:nvPr/>
        </p:nvSpPr>
        <p:spPr>
          <a:xfrm>
            <a:off x="157604" y="568961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1800" b="1" i="1">
                <a:latin typeface="Cambria" panose="02040503050406030204" pitchFamily="18" charset="0"/>
                <a:ea typeface="Cambria" panose="02040503050406030204" pitchFamily="18" charset="0"/>
              </a:rPr>
              <a:t>RENDICIÓN DE CUENTAS AÑO </a:t>
            </a:r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</a:p>
          <a:p>
            <a:pPr algn="r"/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ÁREA SOCIAL</a:t>
            </a:r>
            <a:endParaRPr lang="es-EC" sz="2400"/>
          </a:p>
        </p:txBody>
      </p:sp>
      <p:sp>
        <p:nvSpPr>
          <p:cNvPr id="5" name="Rectángulo 4"/>
          <p:cNvSpPr/>
          <p:nvPr/>
        </p:nvSpPr>
        <p:spPr>
          <a:xfrm>
            <a:off x="157604" y="2570371"/>
            <a:ext cx="27278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 la elaboración de los proyectos se consideró los componentes que forman parte del PDOT</a:t>
            </a:r>
            <a:endParaRPr lang="es-EC" sz="22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2885440" y="1818640"/>
            <a:ext cx="0" cy="3627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529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52027-868D-4697-8C56-D8F2045C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MX" sz="3100"/>
            </a:br>
            <a:r>
              <a:rPr lang="es-MX" sz="3100" b="1" i="1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s-EC" sz="3100" b="1" i="1">
                <a:latin typeface="Cambria" panose="02040503050406030204" pitchFamily="18" charset="0"/>
                <a:ea typeface="Cambria" panose="02040503050406030204" pitchFamily="18" charset="0"/>
              </a:rPr>
              <a:t>NTREGA DE CANASTOS Y BOLSAS PARA EVITAR EL USO DE FUNDAS PLÁSTICAS</a:t>
            </a:r>
            <a:br>
              <a:rPr lang="es-EC">
                <a:solidFill>
                  <a:schemeClr val="bg1"/>
                </a:solidFill>
              </a:rPr>
            </a:br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D05CD7-B7CD-4B3E-9522-042FE5D93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5" y="1423124"/>
            <a:ext cx="3692894" cy="49238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732956D-3A9A-4BC1-9F74-32A44CF3E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97D10A-5DA2-4664-86C6-0AB677A1F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919" y="1423124"/>
            <a:ext cx="3692894" cy="49238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6482009-2BEB-49F7-A9B6-AFF6277F0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403" y="1423124"/>
            <a:ext cx="3654380" cy="48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2848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52027-868D-4697-8C56-D8F2045C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MX" sz="3100"/>
            </a:br>
            <a:r>
              <a:rPr lang="es-MX" sz="3100" b="1" i="1">
                <a:latin typeface="Cambria" panose="02040503050406030204" pitchFamily="18" charset="0"/>
                <a:ea typeface="Cambria" panose="02040503050406030204" pitchFamily="18" charset="0"/>
              </a:rPr>
              <a:t>ENTREGA DE CARAMELOS Y JUGUETES DEL GAD CANTONAL</a:t>
            </a:r>
            <a:br>
              <a:rPr lang="es-EC">
                <a:solidFill>
                  <a:schemeClr val="bg1"/>
                </a:solidFill>
              </a:rPr>
            </a:br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32956D-3A9A-4BC1-9F74-32A44CF3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BF130-2DB4-45EE-8B1D-BC844327A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18" y="1359443"/>
            <a:ext cx="7145878" cy="53594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B3CDE00-0EFC-4D96-A63D-A189ED8B8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201" y="1359443"/>
            <a:ext cx="4040681" cy="53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3364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52027-868D-4697-8C56-D8F2045C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MX" sz="3100" b="1" i="1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3100" b="1" i="1">
                <a:latin typeface="Cambria" panose="02040503050406030204" pitchFamily="18" charset="0"/>
                <a:ea typeface="Cambria" panose="02040503050406030204" pitchFamily="18" charset="0"/>
              </a:rPr>
              <a:t>PARTICIPACION EN EVENTOS ESCOLARES</a:t>
            </a:r>
            <a:br>
              <a:rPr lang="es-EC">
                <a:solidFill>
                  <a:schemeClr val="bg1"/>
                </a:solidFill>
              </a:rPr>
            </a:br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32956D-3A9A-4BC1-9F74-32A44CF3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6A4445C-B65F-4F68-9FB3-6691D451B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1515095"/>
            <a:ext cx="66865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3603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E7F19-71AC-4711-99E1-ECFC71C2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i="1">
                <a:latin typeface="Cambria" panose="02040503050406030204" pitchFamily="18" charset="0"/>
                <a:ea typeface="Cambria" panose="02040503050406030204" pitchFamily="18" charset="0"/>
              </a:rPr>
              <a:t>COLONIAS VACACIONALES  </a:t>
            </a:r>
            <a:endParaRPr lang="es-EC" b="1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7EC29F-2EE8-4E67-A958-4698D2010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16" y="1664776"/>
            <a:ext cx="3209925" cy="42799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8A33C5-DFD3-42F4-8F4F-4C89E2FF6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974ADA-9775-4E42-8072-C94E362CC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024" y="1664776"/>
            <a:ext cx="3209925" cy="42799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B109BE-E2AA-45B3-9F54-078B8C1A7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554" y="1664776"/>
            <a:ext cx="3303864" cy="42799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D52D959-76F9-499D-9E88-DC70BE729E5F}"/>
              </a:ext>
            </a:extLst>
          </p:cNvPr>
          <p:cNvSpPr txBox="1"/>
          <p:nvPr/>
        </p:nvSpPr>
        <p:spPr>
          <a:xfrm>
            <a:off x="851616" y="6065343"/>
            <a:ext cx="1092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Inversión</a:t>
            </a:r>
            <a:r>
              <a:rPr lang="es-MX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s-MX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438,00 dólares Americanos </a:t>
            </a:r>
            <a:r>
              <a:rPr lang="es-MX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coordinación con la Biblioteca Municipal Victoria del Portete</a:t>
            </a:r>
            <a:r>
              <a:rPr lang="es-MX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EC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7056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7949FC-1CB6-4A97-9F35-B8F63104E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56" y="1382813"/>
            <a:ext cx="10660647" cy="38252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A8784A-5D46-4D46-BBE6-4F6F2950FE79}"/>
              </a:ext>
            </a:extLst>
          </p:cNvPr>
          <p:cNvSpPr txBox="1"/>
          <p:nvPr/>
        </p:nvSpPr>
        <p:spPr>
          <a:xfrm>
            <a:off x="3362455" y="5344881"/>
            <a:ext cx="624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Inversión </a:t>
            </a:r>
            <a:r>
              <a:rPr lang="es-MX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Gad Parroquial 1.000,00 USD</a:t>
            </a:r>
          </a:p>
          <a:p>
            <a:endParaRPr lang="es-MX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MX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Autogestión – Instructor</a:t>
            </a:r>
            <a:endParaRPr lang="es-EC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ítulo 1"/>
          <p:cNvSpPr txBox="1"/>
          <p:nvPr/>
        </p:nvSpPr>
        <p:spPr>
          <a:xfrm>
            <a:off x="157604" y="277776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i="1">
                <a:latin typeface="Cambria" panose="02040503050406030204" pitchFamily="18" charset="0"/>
                <a:cs typeface="Calibri" pitchFamily="34" charset="0"/>
              </a:rPr>
              <a:t>ESCUELA DE FÚTBOL A NIVEL DE LA PARROQUIA PARA NIÑOS Y JÓVENES</a:t>
            </a:r>
          </a:p>
        </p:txBody>
      </p:sp>
    </p:spTree>
    <p:extLst>
      <p:ext uri="{BB962C8B-B14F-4D97-AF65-F5344CB8AC3E}">
        <p14:creationId xmlns:p14="http://schemas.microsoft.com/office/powerpoint/2010/main" val="3298099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B3315D1-1B0A-43C9-B813-D8D22CA94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76" y="1318634"/>
            <a:ext cx="9847762" cy="553936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H="1">
            <a:off x="2885440" y="1836978"/>
            <a:ext cx="0" cy="4497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57604" y="2931441"/>
            <a:ext cx="2643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2400" b="1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algn="ctr"/>
            <a:r>
              <a:rPr lang="es-EC" sz="24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58 participantes</a:t>
            </a:r>
          </a:p>
        </p:txBody>
      </p:sp>
      <p:sp>
        <p:nvSpPr>
          <p:cNvPr id="9" name="Título 1"/>
          <p:cNvSpPr txBox="1"/>
          <p:nvPr/>
        </p:nvSpPr>
        <p:spPr>
          <a:xfrm>
            <a:off x="314959" y="344253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i="1">
                <a:latin typeface="Cambria" panose="02040503050406030204" pitchFamily="18" charset="0"/>
                <a:cs typeface="Calibri" pitchFamily="34" charset="0"/>
              </a:rPr>
              <a:t>ESCUELA DE FÚTBOL A NIVEL DE LA PARROQUIA PARA NIÑOS Y JÓVENES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63B6CC-6178-4C91-AA79-FB3B84A2803C}"/>
              </a:ext>
            </a:extLst>
          </p:cNvPr>
          <p:cNvSpPr txBox="1"/>
          <p:nvPr/>
        </p:nvSpPr>
        <p:spPr>
          <a:xfrm>
            <a:off x="3432313" y="2305878"/>
            <a:ext cx="1948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chemeClr val="bg1">
                    <a:lumMod val="95000"/>
                    <a:lumOff val="5000"/>
                  </a:schemeClr>
                </a:solidFill>
              </a:rPr>
              <a:t>MASCULINO </a:t>
            </a:r>
          </a:p>
          <a:p>
            <a:endParaRPr lang="es-MX" b="1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MX" b="1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MX" b="1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MX" b="1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MX" b="1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MX" b="1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s-MX" b="1">
                <a:solidFill>
                  <a:schemeClr val="bg1">
                    <a:lumMod val="95000"/>
                    <a:lumOff val="5000"/>
                  </a:schemeClr>
                </a:solidFill>
              </a:rPr>
              <a:t>FEMENINO</a:t>
            </a:r>
            <a:endParaRPr lang="es-EC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376205-270A-4DF0-BF21-2A8441A00878}"/>
              </a:ext>
            </a:extLst>
          </p:cNvPr>
          <p:cNvSpPr txBox="1"/>
          <p:nvPr/>
        </p:nvSpPr>
        <p:spPr>
          <a:xfrm>
            <a:off x="6096000" y="1719470"/>
            <a:ext cx="2093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chemeClr val="bg1">
                    <a:lumMod val="95000"/>
                    <a:lumOff val="5000"/>
                  </a:schemeClr>
                </a:solidFill>
              </a:rPr>
              <a:t>DE 5 – 9 AÑOS</a:t>
            </a:r>
          </a:p>
          <a:p>
            <a:endParaRPr lang="es-MX" b="1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MX" b="1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s-MX" b="1">
                <a:solidFill>
                  <a:schemeClr val="bg1">
                    <a:lumMod val="95000"/>
                    <a:lumOff val="5000"/>
                  </a:schemeClr>
                </a:solidFill>
              </a:rPr>
              <a:t>DE 10 – 17 AÑOS</a:t>
            </a:r>
            <a:endParaRPr lang="es-EC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6254F94-1C92-464D-A6D2-2DC58691034B}"/>
              </a:ext>
            </a:extLst>
          </p:cNvPr>
          <p:cNvCxnSpPr/>
          <p:nvPr/>
        </p:nvCxnSpPr>
        <p:spPr>
          <a:xfrm flipH="1">
            <a:off x="5552658" y="1544033"/>
            <a:ext cx="0" cy="152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F03EA2A-23DA-4921-A3FF-80F2FDD372ED}"/>
              </a:ext>
            </a:extLst>
          </p:cNvPr>
          <p:cNvCxnSpPr/>
          <p:nvPr/>
        </p:nvCxnSpPr>
        <p:spPr>
          <a:xfrm flipH="1">
            <a:off x="5552658" y="3762438"/>
            <a:ext cx="0" cy="152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utoShape 2" descr="blob:https://web.whatsapp.com/c557a8a6-72a1-49e3-974a-979daf3e1f12">
            <a:extLst>
              <a:ext uri="{FF2B5EF4-FFF2-40B4-BE49-F238E27FC236}">
                <a16:creationId xmlns:a16="http://schemas.microsoft.com/office/drawing/2014/main" id="{51040902-C66E-4625-B69C-A4346EF1A0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DB0BB6A-4BCC-43C7-89CD-CA67269E7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015" y="3762438"/>
            <a:ext cx="2017951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8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9594F-528B-4113-8852-14CF6A4F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i="1">
                <a:latin typeface="Cambria" panose="02040503050406030204" pitchFamily="18" charset="0"/>
                <a:ea typeface="Cambria" panose="02040503050406030204" pitchFamily="18" charset="0"/>
              </a:rPr>
              <a:t>ASESORIA JURIDICA </a:t>
            </a:r>
            <a:endParaRPr lang="es-EC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1480AA-E180-4E77-8DF6-A5D55E6640DE}"/>
              </a:ext>
            </a:extLst>
          </p:cNvPr>
          <p:cNvSpPr txBox="1"/>
          <p:nvPr/>
        </p:nvSpPr>
        <p:spPr>
          <a:xfrm>
            <a:off x="198783" y="2882349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CONSULTORIO JURIDICO GRATUITO</a:t>
            </a:r>
            <a:endParaRPr lang="es-EC" sz="24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02C6E7C-3138-4720-8112-ACFEA6AB1906}"/>
              </a:ext>
            </a:extLst>
          </p:cNvPr>
          <p:cNvCxnSpPr/>
          <p:nvPr/>
        </p:nvCxnSpPr>
        <p:spPr>
          <a:xfrm flipH="1">
            <a:off x="2885440" y="1836978"/>
            <a:ext cx="0" cy="4497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207B145D-120E-493A-9E18-7117588D236B}"/>
              </a:ext>
            </a:extLst>
          </p:cNvPr>
          <p:cNvSpPr txBox="1"/>
          <p:nvPr/>
        </p:nvSpPr>
        <p:spPr>
          <a:xfrm>
            <a:off x="3112547" y="1595021"/>
            <a:ext cx="78187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MX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Tramites de pensiones alimenticias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MX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Legalización de tierras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MX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Linderos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MX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Violencia intrafamiliar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MX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Asesoría en asociaciones </a:t>
            </a:r>
          </a:p>
          <a:p>
            <a:endParaRPr lang="es-MX">
              <a:solidFill>
                <a:schemeClr val="bg1"/>
              </a:solidFill>
            </a:endParaRPr>
          </a:p>
          <a:p>
            <a:endParaRPr lang="es-EC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32ECF1-C080-4346-834A-DBDDF2683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49727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646E9-70F8-47E5-A19D-875FF3DA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i="1"/>
              <a:t>ASESORIA EN CREACIÓN DE ASOCIACIONES </a:t>
            </a:r>
            <a:endParaRPr lang="es-EC" sz="3200" b="1" i="1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4D1A35E-676C-42FF-BD3B-82FD2FA8D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798" y="1359443"/>
            <a:ext cx="6739285" cy="50544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2CB4E5-9AEE-4C60-B783-1182CB9E7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196" y="125484"/>
            <a:ext cx="944962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024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DEB20-04FC-4BB7-8642-4E5044F1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MX"/>
            </a:br>
            <a:r>
              <a:rPr lang="es-MX" b="1" i="1">
                <a:latin typeface="Cambria" panose="02040503050406030204" pitchFamily="18" charset="0"/>
                <a:ea typeface="Cambria" panose="02040503050406030204" pitchFamily="18" charset="0"/>
              </a:rPr>
              <a:t>APOYO INTERINSTITUCIONAL </a:t>
            </a:r>
            <a:br>
              <a:rPr lang="es-EC"/>
            </a:b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09C4B8-C8E7-411A-AEE0-B8919B03C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MINGAS SOLIDARIAS  </a:t>
            </a:r>
            <a:endParaRPr lang="es-EC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46FC5C-6108-483D-A9A1-2B3E30395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6" y="2380355"/>
            <a:ext cx="6818507" cy="38354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C6688B-560B-4ADD-AD7B-44B3980D9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775" y="2380355"/>
            <a:ext cx="5115339" cy="38365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A1538C-A2E8-40BC-ACDE-10BA6616A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884" y="86357"/>
            <a:ext cx="944962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75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2 Marcador de contenido"/>
          <p:cNvSpPr txBox="1"/>
          <p:nvPr/>
        </p:nvSpPr>
        <p:spPr>
          <a:xfrm>
            <a:off x="1706044" y="5429480"/>
            <a:ext cx="9225280" cy="812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7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 1 Cámara de Leudo, 1 horno industrial, 1 cilindro de gas 15kg, 1 cocina industrial de 3 quemadores, moldes para tortas y bandejas.</a:t>
            </a:r>
          </a:p>
          <a:p>
            <a:pPr algn="just"/>
            <a:endParaRPr lang="es-EC" sz="1700" b="1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EC" sz="17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			 			     </a:t>
            </a:r>
            <a:endParaRPr lang="es-EC" sz="1700" b="1">
              <a:solidFill>
                <a:srgbClr val="002060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EC" sz="1700" b="1">
              <a:solidFill>
                <a:srgbClr val="002060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EC" sz="17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ítulo 1"/>
          <p:cNvSpPr txBox="1"/>
          <p:nvPr/>
        </p:nvSpPr>
        <p:spPr>
          <a:xfrm>
            <a:off x="314959" y="344253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i="1">
                <a:latin typeface="Cambria" panose="02040503050406030204" pitchFamily="18" charset="0"/>
                <a:ea typeface="Cambria" panose="02040503050406030204" pitchFamily="18" charset="0"/>
              </a:rPr>
              <a:t>ADECUACION DE LA PANADERIA PARA PROYECTO SOCIAL</a:t>
            </a:r>
            <a:endParaRPr lang="es-EC" sz="2800" i="1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83" y="1423717"/>
            <a:ext cx="4862676" cy="36470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970" y="1384690"/>
            <a:ext cx="2764526" cy="36860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602" y="1428520"/>
            <a:ext cx="2764525" cy="36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03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035971" y="1274088"/>
            <a:ext cx="7379522" cy="50404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C" sz="900" b="1">
              <a:solidFill>
                <a:schemeClr val="bg1"/>
              </a:solidFill>
              <a:effectLst/>
              <a:latin typeface="Cambria" panose="02040503050406030204" pitchFamily="18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EC" sz="2800" b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cs typeface="Calibri" pitchFamily="34" charset="0"/>
              </a:rPr>
              <a:t>ATENCIÓN A GRUPOS VULNERABLES</a:t>
            </a:r>
          </a:p>
          <a:p>
            <a:pPr>
              <a:buFontTx/>
              <a:buChar char="-"/>
            </a:pPr>
            <a:r>
              <a:rPr lang="es-EC" b="1">
                <a:solidFill>
                  <a:schemeClr val="bg1"/>
                </a:solidFill>
                <a:effectLst/>
                <a:latin typeface="Cambria" panose="02040503050406030204" pitchFamily="18" charset="0"/>
                <a:cs typeface="Calibri" pitchFamily="34" charset="0"/>
              </a:rPr>
              <a:t>GRUPO DE ADULTOS MAYORES</a:t>
            </a:r>
          </a:p>
          <a:p>
            <a:pPr algn="just">
              <a:buFontTx/>
              <a:buChar char="-"/>
            </a:pPr>
            <a:r>
              <a:rPr lang="es-EC" b="1">
                <a:solidFill>
                  <a:schemeClr val="bg1"/>
                </a:solidFill>
                <a:effectLst/>
                <a:latin typeface="Cambria" panose="02040503050406030204" pitchFamily="18" charset="0"/>
                <a:cs typeface="Calibri" pitchFamily="34" charset="0"/>
              </a:rPr>
              <a:t>CONVENIO MIES “Atención Domiciliaria a Personas Adultos Mayores con Discapacidad”</a:t>
            </a:r>
          </a:p>
          <a:p>
            <a:pPr algn="just">
              <a:buFontTx/>
              <a:buChar char="-"/>
            </a:pPr>
            <a:r>
              <a:rPr lang="es-EC" b="1">
                <a:solidFill>
                  <a:schemeClr val="bg1"/>
                </a:solidFill>
                <a:effectLst/>
                <a:latin typeface="Cambria" panose="02040503050406030204" pitchFamily="18" charset="0"/>
                <a:cs typeface="Calibri" pitchFamily="34" charset="0"/>
              </a:rPr>
              <a:t>AGASAJOS NAVIDEÑOS</a:t>
            </a:r>
          </a:p>
          <a:p>
            <a:pPr algn="just">
              <a:buFontTx/>
              <a:buChar char="-"/>
            </a:pPr>
            <a:r>
              <a:rPr lang="es-EC" b="1">
                <a:solidFill>
                  <a:schemeClr val="bg1"/>
                </a:solidFill>
                <a:effectLst/>
                <a:latin typeface="Cambria" panose="02040503050406030204" pitchFamily="18" charset="0"/>
                <a:cs typeface="Calibri" pitchFamily="34" charset="0"/>
              </a:rPr>
              <a:t>Escuela de Fútbol a nivel de la Parroquia para niños y jóvenes</a:t>
            </a:r>
          </a:p>
          <a:p>
            <a:pPr algn="just">
              <a:buFontTx/>
              <a:buChar char="-"/>
            </a:pPr>
            <a:r>
              <a:rPr lang="es-MX" b="1">
                <a:solidFill>
                  <a:schemeClr val="bg1"/>
                </a:solidFill>
                <a:effectLst/>
                <a:latin typeface="Cambria" panose="02040503050406030204" pitchFamily="18" charset="0"/>
                <a:cs typeface="Calibri" pitchFamily="34" charset="0"/>
              </a:rPr>
              <a:t>Consultorio Jurídico Gratuito</a:t>
            </a:r>
          </a:p>
          <a:p>
            <a:pPr algn="just">
              <a:buFontTx/>
              <a:buChar char="-"/>
            </a:pPr>
            <a:r>
              <a:rPr lang="es-MX" b="1">
                <a:solidFill>
                  <a:schemeClr val="bg1"/>
                </a:solidFill>
                <a:effectLst/>
                <a:latin typeface="Cambria" panose="02040503050406030204" pitchFamily="18" charset="0"/>
                <a:cs typeface="Calibri" pitchFamily="34" charset="0"/>
              </a:rPr>
              <a:t>Adecuación de la Panadería.</a:t>
            </a:r>
          </a:p>
          <a:p>
            <a:pPr algn="just">
              <a:buFontTx/>
              <a:buChar char="-"/>
            </a:pPr>
            <a:r>
              <a:rPr lang="es-MX" b="1">
                <a:solidFill>
                  <a:schemeClr val="bg1"/>
                </a:solidFill>
                <a:effectLst/>
                <a:latin typeface="Cambria" panose="02040503050406030204" pitchFamily="18" charset="0"/>
                <a:cs typeface="Calibri" pitchFamily="34" charset="0"/>
              </a:rPr>
              <a:t>Colaboración en actividades para Niños: Colonia Vacacional </a:t>
            </a:r>
            <a:endParaRPr lang="es-EC" sz="2800" b="1">
              <a:solidFill>
                <a:srgbClr val="002060"/>
              </a:solidFill>
              <a:effectLst/>
              <a:latin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EC" sz="3200" b="1">
              <a:solidFill>
                <a:srgbClr val="002060"/>
              </a:solidFill>
              <a:effectLst/>
              <a:latin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EC" sz="2800" b="1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/>
          <p:nvPr/>
        </p:nvSpPr>
        <p:spPr>
          <a:xfrm>
            <a:off x="157604" y="76969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000" b="1" i="1">
                <a:latin typeface="Cambria" panose="02040503050406030204" pitchFamily="18" charset="0"/>
                <a:ea typeface="Cambria" panose="02040503050406030204" pitchFamily="18" charset="0"/>
              </a:rPr>
              <a:t>GOBIERNO AUTÓNOMO DESCENTRALIZADO PARROQUIAL  VICTORIA DEL PORTETE</a:t>
            </a:r>
            <a:endParaRPr lang="es-EC" sz="20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H="1">
            <a:off x="2898692" y="1616766"/>
            <a:ext cx="0" cy="44893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160471" y="2837934"/>
            <a:ext cx="2643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1</a:t>
            </a:r>
          </a:p>
          <a:p>
            <a:pPr algn="ctr"/>
            <a:r>
              <a:rPr lang="es-EC" sz="24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COMPONENTE SOCIO-CULTURAL</a:t>
            </a:r>
          </a:p>
        </p:txBody>
      </p:sp>
      <p:sp>
        <p:nvSpPr>
          <p:cNvPr id="13" name="Título 1"/>
          <p:cNvSpPr txBox="1"/>
          <p:nvPr/>
        </p:nvSpPr>
        <p:spPr>
          <a:xfrm>
            <a:off x="157604" y="568961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1800" b="1" i="1">
                <a:latin typeface="Cambria" panose="02040503050406030204" pitchFamily="18" charset="0"/>
                <a:ea typeface="Cambria" panose="02040503050406030204" pitchFamily="18" charset="0"/>
              </a:rPr>
              <a:t>RENDICIÓN DE CUENTAS AÑO </a:t>
            </a:r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</a:p>
          <a:p>
            <a:pPr algn="r"/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ÁREA SOCIAL</a:t>
            </a:r>
            <a:endParaRPr lang="es-EC" sz="2400"/>
          </a:p>
        </p:txBody>
      </p:sp>
      <p:sp>
        <p:nvSpPr>
          <p:cNvPr id="14" name="Rectángulo 13"/>
          <p:cNvSpPr/>
          <p:nvPr/>
        </p:nvSpPr>
        <p:spPr>
          <a:xfrm>
            <a:off x="311000" y="4038263"/>
            <a:ext cx="23426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PRESUPUESTO:</a:t>
            </a:r>
          </a:p>
          <a:p>
            <a:pPr algn="ctr"/>
            <a:r>
              <a:rPr lang="es-EC" sz="2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22.697,20</a:t>
            </a:r>
          </a:p>
        </p:txBody>
      </p:sp>
    </p:spTree>
    <p:extLst>
      <p:ext uri="{BB962C8B-B14F-4D97-AF65-F5344CB8AC3E}">
        <p14:creationId xmlns:p14="http://schemas.microsoft.com/office/powerpoint/2010/main" val="3918279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2966721" y="3209816"/>
            <a:ext cx="7853679" cy="155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800" b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Fomento y rescate de la cultura y tradiciones: Evento de Parroquialización</a:t>
            </a:r>
          </a:p>
          <a:p>
            <a:pPr marL="0" indent="0" algn="just">
              <a:buNone/>
            </a:pPr>
            <a:endParaRPr lang="es-EC" sz="2800" b="1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s-EC" sz="2800" b="1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s-EC" sz="2800" b="1">
              <a:solidFill>
                <a:schemeClr val="bg1"/>
              </a:solidFill>
              <a:effectLst/>
              <a:latin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EC" sz="2800" b="1">
              <a:solidFill>
                <a:schemeClr val="bg1"/>
              </a:solidFill>
              <a:effectLst/>
              <a:latin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EC" b="1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/>
          <p:nvPr/>
        </p:nvSpPr>
        <p:spPr>
          <a:xfrm>
            <a:off x="157604" y="76969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000" b="1" i="1">
                <a:latin typeface="Cambria" panose="02040503050406030204" pitchFamily="18" charset="0"/>
                <a:ea typeface="Cambria" panose="02040503050406030204" pitchFamily="18" charset="0"/>
              </a:rPr>
              <a:t>GOBIERNO AUTÓNOMO DESCENTRALIZADO PARROQUIAL  VICTORIA DEL PORTETE</a:t>
            </a:r>
            <a:endParaRPr lang="es-EC" sz="20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8" name="Título 1"/>
          <p:cNvSpPr txBox="1"/>
          <p:nvPr/>
        </p:nvSpPr>
        <p:spPr>
          <a:xfrm>
            <a:off x="157604" y="568961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RENDICIÓN DE CUENTAS AÑO </a:t>
            </a:r>
            <a:r>
              <a:rPr lang="es-EC" sz="2800" b="1" i="1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  <a:endParaRPr lang="es-EC" sz="2800"/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2885440" y="1836978"/>
            <a:ext cx="0" cy="4497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60471" y="2929374"/>
            <a:ext cx="2643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1</a:t>
            </a:r>
          </a:p>
          <a:p>
            <a:pPr algn="ctr"/>
            <a:r>
              <a:rPr lang="es-EC" sz="24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COMPONENTE SOCIO-CULTURAL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80430" y="4129703"/>
            <a:ext cx="2407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>
                <a:solidFill>
                  <a:schemeClr val="accent5">
                    <a:lumMod val="50000"/>
                  </a:schemeClr>
                </a:solidFill>
              </a:rPr>
              <a:t>PRESUPUESTO: </a:t>
            </a:r>
          </a:p>
          <a:p>
            <a:pPr algn="ctr"/>
            <a:r>
              <a:rPr lang="es-EC" sz="2400" b="1">
                <a:solidFill>
                  <a:schemeClr val="accent5">
                    <a:lumMod val="50000"/>
                  </a:schemeClr>
                </a:solidFill>
              </a:rPr>
              <a:t>18.689,78</a:t>
            </a:r>
          </a:p>
        </p:txBody>
      </p:sp>
    </p:spTree>
    <p:extLst>
      <p:ext uri="{BB962C8B-B14F-4D97-AF65-F5344CB8AC3E}">
        <p14:creationId xmlns:p14="http://schemas.microsoft.com/office/powerpoint/2010/main" val="2444928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ítulo 1"/>
          <p:cNvSpPr txBox="1"/>
          <p:nvPr/>
        </p:nvSpPr>
        <p:spPr>
          <a:xfrm>
            <a:off x="314959" y="344253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i="1">
                <a:latin typeface="Cambria" panose="02040503050406030204" pitchFamily="18" charset="0"/>
                <a:ea typeface="Cambria" panose="02040503050406030204" pitchFamily="18" charset="0"/>
              </a:rPr>
              <a:t>FESTIVAL DE DANZAS INTERCOMUNITARIO</a:t>
            </a:r>
            <a:endParaRPr lang="es-EC" sz="2400" b="1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0E674B-F19A-40BD-9A2D-1EE59F70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71" y="1525642"/>
            <a:ext cx="6444031" cy="49198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54E04-CFAC-4889-AEDD-C8163F49E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123" y="1512390"/>
            <a:ext cx="3853006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>
                <a:latin typeface="Cambria" panose="02040503050406030204" pitchFamily="18" charset="0"/>
                <a:ea typeface="Cambria" panose="02040503050406030204" pitchFamily="18" charset="0"/>
              </a:rPr>
              <a:t>SESION SOLEMNE POR LOS 75 AÑOS DE PARROQUIALIZACION</a:t>
            </a:r>
            <a:endParaRPr lang="es-EC" sz="2400" b="1" i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294671-AB06-4BD9-998F-1A7FF9FB1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517166"/>
            <a:ext cx="6858000" cy="44862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062871-BB25-4BB5-9A5D-2D3EF11A2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69" y="1517165"/>
            <a:ext cx="4810540" cy="45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45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>
                <a:latin typeface="Cambria" panose="02040503050406030204" pitchFamily="18" charset="0"/>
                <a:ea typeface="Cambria" panose="02040503050406030204" pitchFamily="18" charset="0"/>
              </a:rPr>
              <a:t>ELECCION CHOLITA VICTORENSE</a:t>
            </a:r>
            <a:endParaRPr lang="es-EC" sz="2400" b="1" i="1"/>
          </a:p>
          <a:p>
            <a:pPr algn="ctr"/>
            <a:endParaRPr lang="es-EC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6385AC-0A55-42C5-B9F4-FBFBF4EC3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85" y="1498947"/>
            <a:ext cx="4722327" cy="48422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C96ED7-A67B-459A-B261-A35C218C7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77" y="1498947"/>
            <a:ext cx="6661244" cy="484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3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DESFILE CIVICO</a:t>
            </a:r>
            <a:endParaRPr lang="es-EC" sz="2800" b="1" i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A6D06D-89B6-4FD9-9C0B-D48CC5C8B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3" y="1426909"/>
            <a:ext cx="6372225" cy="4648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F1AFE6D-A225-4869-8038-48BE2E3BC8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64318" y="1427435"/>
            <a:ext cx="6506342" cy="464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5777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FERIA GANADERA</a:t>
            </a:r>
            <a:endParaRPr lang="es-EC" sz="2800" b="1" i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01458-6B7F-4445-BEA5-582997385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8" y="1544016"/>
            <a:ext cx="5377070" cy="50121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8D7A5B-72D9-46C7-B226-9AD81C291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148" y="1544016"/>
            <a:ext cx="6682886" cy="50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2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FERIA AGROECOLOGICA</a:t>
            </a:r>
            <a:endParaRPr lang="es-EC" sz="2800" i="1"/>
          </a:p>
          <a:p>
            <a:pPr algn="ctr"/>
            <a:endParaRPr lang="es-EC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B3F385-D176-41B2-A0BB-04FCD49B6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065" y="1358000"/>
            <a:ext cx="5566968" cy="43594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5B796B-AE48-4261-A3FA-A9F76D6A3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6" y="1358000"/>
            <a:ext cx="6434849" cy="43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CARRERA DE COCHES DE MADERA</a:t>
            </a:r>
            <a:endParaRPr lang="es-EC" sz="2800" i="1"/>
          </a:p>
          <a:p>
            <a:pPr algn="ctr"/>
            <a:endParaRPr lang="es-EC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36F462-2AD1-4B68-9761-2A2383186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725" y="1447384"/>
            <a:ext cx="6772275" cy="4410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8B5E6AB-1D2E-453C-B7CA-527A8FD8C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7384"/>
            <a:ext cx="6334773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82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EVENTOS DEPORTIVOS</a:t>
            </a:r>
            <a:endParaRPr lang="es-EC" sz="2800" i="1"/>
          </a:p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777B7-CEB9-4E1A-AD89-0A1E59D32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816" y="1546074"/>
            <a:ext cx="6753225" cy="4381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E28D2E-5736-46D8-A224-CA81B489D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97" y="1546073"/>
            <a:ext cx="5320482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40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RODEO TIPO AMERICANO</a:t>
            </a:r>
            <a:endParaRPr lang="es-EC" sz="2800" i="1"/>
          </a:p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802F71-F8EA-4E8B-B9F4-AD941DF26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16765"/>
            <a:ext cx="7275444" cy="48171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11C7DA-A288-4C57-BFD9-83921B2C1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973" y="1600200"/>
            <a:ext cx="4926027" cy="483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26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57A271-D3BD-40BA-89FC-A781D5CFE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947" y="15041"/>
            <a:ext cx="945717" cy="1107839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95C2008-CBDD-4C62-B31B-B3BD118A0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299" y="1359443"/>
            <a:ext cx="7011278" cy="5081114"/>
          </a:xfrm>
          <a:prstGeom prst="rect">
            <a:avLst/>
          </a:prstGeom>
        </p:spPr>
      </p:pic>
      <p:sp>
        <p:nvSpPr>
          <p:cNvPr id="6" name="Título 1"/>
          <p:cNvSpPr txBox="1"/>
          <p:nvPr/>
        </p:nvSpPr>
        <p:spPr>
          <a:xfrm>
            <a:off x="157604" y="76969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000" b="1" i="1">
                <a:latin typeface="Cambria" panose="02040503050406030204" pitchFamily="18" charset="0"/>
                <a:ea typeface="Cambria" panose="02040503050406030204" pitchFamily="18" charset="0"/>
              </a:rPr>
              <a:t>GOBIERNO AUTÓNOMO DESCENTRALIZADO PARROQUIAL  VICTORIA DEL PORTETE</a:t>
            </a:r>
            <a:endParaRPr lang="es-EC" sz="2000"/>
          </a:p>
        </p:txBody>
      </p:sp>
      <p:sp>
        <p:nvSpPr>
          <p:cNvPr id="7" name="Título 1"/>
          <p:cNvSpPr txBox="1"/>
          <p:nvPr/>
        </p:nvSpPr>
        <p:spPr>
          <a:xfrm>
            <a:off x="157604" y="568961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1800" b="1" i="1">
                <a:latin typeface="Cambria" panose="02040503050406030204" pitchFamily="18" charset="0"/>
                <a:ea typeface="Cambria" panose="02040503050406030204" pitchFamily="18" charset="0"/>
              </a:rPr>
              <a:t>RENDICIÓN DE CUENTAS AÑO </a:t>
            </a:r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</a:p>
          <a:p>
            <a:pPr algn="r"/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ÁREA SOCIAL</a:t>
            </a:r>
            <a:endParaRPr lang="es-EC" sz="2400"/>
          </a:p>
        </p:txBody>
      </p:sp>
    </p:spTree>
    <p:extLst>
      <p:ext uri="{BB962C8B-B14F-4D97-AF65-F5344CB8AC3E}">
        <p14:creationId xmlns:p14="http://schemas.microsoft.com/office/powerpoint/2010/main" val="132663467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FESTIVAL DE DANZA INTERPARROQUIAL</a:t>
            </a:r>
            <a:endParaRPr lang="es-EC" sz="2800" i="1"/>
          </a:p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9248E0-6299-44CD-B69A-6920F9E1C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42" y="1528649"/>
            <a:ext cx="5857975" cy="44515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6246DA-AD5A-405A-A96E-DB403D53C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361" y="1515397"/>
            <a:ext cx="5639994" cy="44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89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PARTICIPACION EN LA FERIA GASTRONOMICA</a:t>
            </a:r>
            <a:endParaRPr lang="es-EC" sz="2800" i="1"/>
          </a:p>
          <a:p>
            <a:pPr algn="ctr"/>
            <a:endParaRPr lang="es-EC" sz="2000" i="1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C89B54-FB50-4E77-B0FC-2DAB0AB8A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9782"/>
            <a:ext cx="7942770" cy="44678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1444FE-FB57-410A-BF3F-05FE38BE6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347" y="1719782"/>
            <a:ext cx="5460654" cy="44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84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0" y="2665"/>
            <a:ext cx="1044271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C" sz="2000" b="1" i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ELECCION CHOLA CUENCANA</a:t>
            </a:r>
          </a:p>
          <a:p>
            <a:pPr algn="ctr"/>
            <a:r>
              <a:rPr lang="es-MX" sz="2400" b="1" i="1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IESTAS DE CUENCA</a:t>
            </a:r>
            <a:endParaRPr lang="es-EC" sz="2800" i="1"/>
          </a:p>
          <a:p>
            <a:pPr algn="r"/>
            <a:endParaRPr lang="es-EC" sz="2000"/>
          </a:p>
          <a:p>
            <a:pPr algn="ctr"/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C3B77C-6893-46BB-88EA-E7FF49ACCA5C}"/>
              </a:ext>
            </a:extLst>
          </p:cNvPr>
          <p:cNvSpPr txBox="1"/>
          <p:nvPr/>
        </p:nvSpPr>
        <p:spPr>
          <a:xfrm>
            <a:off x="834887" y="2941982"/>
            <a:ext cx="9158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PARTICIPACION EN LA COMISION DE ORGANIZACIÓN DEL EVENTO DE ELECCION DE LA CHOLA CUENCA</a:t>
            </a:r>
            <a:endParaRPr lang="es-EC" sz="280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30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A1DBB-89D3-422C-8CCF-8F7F84596B10}"/>
              </a:ext>
            </a:extLst>
          </p:cNvPr>
          <p:cNvSpPr txBox="1"/>
          <p:nvPr/>
        </p:nvSpPr>
        <p:spPr>
          <a:xfrm>
            <a:off x="503584" y="339106"/>
            <a:ext cx="93030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ELECCION CHOLITA CUENCANA</a:t>
            </a:r>
            <a:endParaRPr lang="es-EC" sz="2800" i="1"/>
          </a:p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164F60-701E-4B86-8403-81FB2ACE4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217" y="1475536"/>
            <a:ext cx="5543965" cy="50665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727346-4B2B-45C5-A83F-2ACC34836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18" y="1452326"/>
            <a:ext cx="5729730" cy="50665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F8A9678-7D52-4A39-814B-520DE4E28496}"/>
              </a:ext>
            </a:extLst>
          </p:cNvPr>
          <p:cNvSpPr txBox="1"/>
          <p:nvPr/>
        </p:nvSpPr>
        <p:spPr>
          <a:xfrm>
            <a:off x="4214191" y="6529606"/>
            <a:ext cx="463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VESTIMENTA CHOLITA VICTORENSE</a:t>
            </a:r>
            <a:endParaRPr lang="es-EC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93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contenido"/>
          <p:cNvSpPr>
            <a:spLocks noGrp="1"/>
          </p:cNvSpPr>
          <p:nvPr>
            <p:ph type="subTitle" idx="1"/>
          </p:nvPr>
        </p:nvSpPr>
        <p:spPr>
          <a:xfrm>
            <a:off x="2620705" y="2463534"/>
            <a:ext cx="5832648" cy="2223628"/>
          </a:xfrm>
        </p:spPr>
        <p:txBody>
          <a:bodyPr>
            <a:normAutofit/>
          </a:bodyPr>
          <a:lstStyle/>
          <a:p>
            <a:pPr algn="ctr"/>
            <a:endParaRPr lang="es-MX" sz="2800" b="1">
              <a:effectLst/>
              <a:latin typeface="Cambria" panose="02040503050406030204" pitchFamily="18" charset="0"/>
            </a:endParaRPr>
          </a:p>
          <a:p>
            <a:pPr algn="ctr"/>
            <a:r>
              <a:rPr lang="es-MX" sz="2800" b="1">
                <a:effectLst/>
                <a:latin typeface="Cambria" panose="02040503050406030204" pitchFamily="18" charset="0"/>
              </a:rPr>
              <a:t>MARTHA ALEXANDRA AREVALO</a:t>
            </a:r>
          </a:p>
          <a:p>
            <a:pPr algn="ctr"/>
            <a:r>
              <a:rPr lang="es-MX" sz="2800" b="1">
                <a:effectLst/>
                <a:latin typeface="Cambria" panose="02040503050406030204" pitchFamily="18" charset="0"/>
              </a:rPr>
              <a:t>VOCAL RESPONSABLE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008" y="2763536"/>
            <a:ext cx="1327851" cy="155548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20705" y="49843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RENDICIÓN DE CUENTAS</a:t>
            </a:r>
          </a:p>
          <a:p>
            <a:pPr algn="ctr"/>
            <a:r>
              <a:rPr lang="es-EC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AÑO 2019</a:t>
            </a:r>
          </a:p>
        </p:txBody>
      </p:sp>
    </p:spTree>
    <p:extLst>
      <p:ext uri="{BB962C8B-B14F-4D97-AF65-F5344CB8AC3E}">
        <p14:creationId xmlns:p14="http://schemas.microsoft.com/office/powerpoint/2010/main" val="1717345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2 Título"/>
          <p:cNvSpPr txBox="1"/>
          <p:nvPr/>
        </p:nvSpPr>
        <p:spPr>
          <a:xfrm>
            <a:off x="3431704" y="2834656"/>
            <a:ext cx="4824536" cy="986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>
                <a:latin typeface="Cambria" panose="02040503050406030204" pitchFamily="18" charset="0"/>
                <a:ea typeface="Cambria" panose="02040503050406030204" pitchFamily="18" charset="0"/>
              </a:rPr>
              <a:t>GOBIERNO PARROQUIAL DE VICTORIA DEL PORTETE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796" y="2852936"/>
            <a:ext cx="936104" cy="109657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95600" y="836715"/>
            <a:ext cx="7668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400" b="1">
                <a:solidFill>
                  <a:schemeClr val="bg1"/>
                </a:solidFill>
                <a:latin typeface="Cambria" panose="02040503050406030204" pitchFamily="18" charset="0"/>
              </a:rPr>
              <a:t>GRACIAS POR SU ATENCION.</a:t>
            </a:r>
          </a:p>
        </p:txBody>
      </p:sp>
    </p:spTree>
    <p:extLst>
      <p:ext uri="{BB962C8B-B14F-4D97-AF65-F5344CB8AC3E}">
        <p14:creationId xmlns:p14="http://schemas.microsoft.com/office/powerpoint/2010/main" val="1155972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ítulo 1"/>
          <p:cNvSpPr txBox="1"/>
          <p:nvPr/>
        </p:nvSpPr>
        <p:spPr>
          <a:xfrm>
            <a:off x="157604" y="76969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i="1">
                <a:latin typeface="Cambria" panose="02040503050406030204" pitchFamily="18" charset="0"/>
                <a:ea typeface="Cambria" panose="02040503050406030204" pitchFamily="18" charset="0"/>
              </a:rPr>
              <a:t>GOBIERNO AUTÓNOMO DESCENTRALIZADO PARROQUIAL  VICTORIA DEL PORTETE</a:t>
            </a:r>
            <a:endParaRPr lang="es-EC" sz="200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947" y="15041"/>
            <a:ext cx="945717" cy="110783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H="1">
            <a:off x="1904779" y="1856953"/>
            <a:ext cx="0" cy="4497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-317457" y="3265537"/>
            <a:ext cx="2643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CLUB DE ADULTOS MAYORES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1DF884-EE20-405D-A8A7-7CEDAF05B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560" y="1856953"/>
            <a:ext cx="7965081" cy="4480358"/>
          </a:xfrm>
          <a:prstGeom prst="rect">
            <a:avLst/>
          </a:prstGeom>
        </p:spPr>
      </p:pic>
      <p:sp>
        <p:nvSpPr>
          <p:cNvPr id="8" name="Título 1"/>
          <p:cNvSpPr txBox="1"/>
          <p:nvPr/>
        </p:nvSpPr>
        <p:spPr>
          <a:xfrm>
            <a:off x="157604" y="568961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1800" b="1" i="1">
                <a:latin typeface="Cambria" panose="02040503050406030204" pitchFamily="18" charset="0"/>
                <a:ea typeface="Cambria" panose="02040503050406030204" pitchFamily="18" charset="0"/>
              </a:rPr>
              <a:t>RENDICIÓN DE CUENTAS AÑO </a:t>
            </a:r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</a:p>
          <a:p>
            <a:pPr algn="r"/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ÁREA SOCIAL</a:t>
            </a:r>
            <a:endParaRPr lang="es-EC" sz="2400"/>
          </a:p>
        </p:txBody>
      </p:sp>
    </p:spTree>
    <p:extLst>
      <p:ext uri="{BB962C8B-B14F-4D97-AF65-F5344CB8AC3E}">
        <p14:creationId xmlns:p14="http://schemas.microsoft.com/office/powerpoint/2010/main" val="304411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1F05A8-D3E9-4B07-9524-A8C33C6BC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779" y="1984075"/>
            <a:ext cx="8389405" cy="4157932"/>
          </a:xfrm>
        </p:spPr>
        <p:txBody>
          <a:bodyPr>
            <a:normAutofit fontScale="92500" lnSpcReduction="10000"/>
          </a:bodyPr>
          <a:lstStyle/>
          <a:p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Atención Medica y entrega de medicinas (brigadas médicas)</a:t>
            </a:r>
          </a:p>
          <a:p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Charlas de capacitación sobre alimentación </a:t>
            </a:r>
          </a:p>
          <a:p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Paseo de integración </a:t>
            </a:r>
          </a:p>
          <a:p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Elaboración de Pan </a:t>
            </a:r>
          </a:p>
          <a:p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Entrega sabanas y cobijas en coordinación con el MIES (Visita domiciliaria a adultos mayores que reciben el Bono de desarrollo Humano)</a:t>
            </a:r>
          </a:p>
          <a:p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Dia del adulto mayor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Concursos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Elaboración de guaguas de pan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Colada morada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Bingo</a:t>
            </a:r>
          </a:p>
          <a:p>
            <a:pPr marL="457189" lvl="1" indent="0">
              <a:buNone/>
            </a:pPr>
            <a:endParaRPr lang="es-MX">
              <a:solidFill>
                <a:schemeClr val="bg1"/>
              </a:solidFill>
              <a:effectLst/>
            </a:endParaRPr>
          </a:p>
          <a:p>
            <a:endParaRPr lang="es-EC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947" y="15041"/>
            <a:ext cx="945717" cy="1107839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H="1">
            <a:off x="1904779" y="1856953"/>
            <a:ext cx="0" cy="4497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-317457" y="3265537"/>
            <a:ext cx="2643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>CLUB DE ADULTOS MAYORES</a:t>
            </a:r>
          </a:p>
        </p:txBody>
      </p:sp>
      <p:sp>
        <p:nvSpPr>
          <p:cNvPr id="9" name="Título 1"/>
          <p:cNvSpPr txBox="1"/>
          <p:nvPr/>
        </p:nvSpPr>
        <p:spPr>
          <a:xfrm>
            <a:off x="157604" y="76969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000" b="1" i="1">
                <a:latin typeface="Cambria" panose="02040503050406030204" pitchFamily="18" charset="0"/>
                <a:ea typeface="Cambria" panose="02040503050406030204" pitchFamily="18" charset="0"/>
              </a:rPr>
              <a:t>GOBIERNO AUTÓNOMO DESCENTRALIZADO PARROQUIAL  VICTORIA DEL PORTETE</a:t>
            </a:r>
            <a:endParaRPr lang="es-EC" sz="2000"/>
          </a:p>
        </p:txBody>
      </p:sp>
      <p:sp>
        <p:nvSpPr>
          <p:cNvPr id="10" name="Título 1"/>
          <p:cNvSpPr txBox="1"/>
          <p:nvPr/>
        </p:nvSpPr>
        <p:spPr>
          <a:xfrm>
            <a:off x="157604" y="568961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1800" b="1" i="1">
                <a:latin typeface="Cambria" panose="02040503050406030204" pitchFamily="18" charset="0"/>
                <a:ea typeface="Cambria" panose="02040503050406030204" pitchFamily="18" charset="0"/>
              </a:rPr>
              <a:t>RENDICIÓN DE CUENTAS AÑO </a:t>
            </a:r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</a:p>
          <a:p>
            <a:pPr algn="r"/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ÁREA SOCIAL</a:t>
            </a:r>
            <a:endParaRPr lang="es-EC" sz="2400"/>
          </a:p>
        </p:txBody>
      </p:sp>
    </p:spTree>
    <p:extLst>
      <p:ext uri="{BB962C8B-B14F-4D97-AF65-F5344CB8AC3E}">
        <p14:creationId xmlns:p14="http://schemas.microsoft.com/office/powerpoint/2010/main" val="167048514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D415E7-19ED-4B64-A394-E179C4E20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7" y="1724431"/>
            <a:ext cx="5917107" cy="44378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26D28A6-58CF-4AB3-8D43-3A219AA1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78F1DC-CF9A-462B-9592-DA20DE50B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37668"/>
            <a:ext cx="6019013" cy="4424594"/>
          </a:xfrm>
          <a:prstGeom prst="rect">
            <a:avLst/>
          </a:prstGeom>
        </p:spPr>
      </p:pic>
      <p:sp>
        <p:nvSpPr>
          <p:cNvPr id="7" name="Título 1"/>
          <p:cNvSpPr txBox="1"/>
          <p:nvPr/>
        </p:nvSpPr>
        <p:spPr>
          <a:xfrm>
            <a:off x="314959" y="344253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i="1">
                <a:latin typeface="Cambria" panose="02040503050406030204" pitchFamily="18" charset="0"/>
                <a:ea typeface="Cambria" panose="02040503050406030204" pitchFamily="18" charset="0"/>
              </a:rPr>
              <a:t>ATENCION MEDICA Y ENTREGA DE MEDICINAS (BRIGADAS MEDICAS)</a:t>
            </a:r>
            <a:endParaRPr lang="es-EC" sz="2400" i="1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7903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697E29-3708-46E7-8693-F6A7F1D59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383" y="1313843"/>
            <a:ext cx="7208431" cy="5406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EE269A-AC06-4B61-8DB0-DAEC222D8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sp>
        <p:nvSpPr>
          <p:cNvPr id="9" name="Título 1"/>
          <p:cNvSpPr txBox="1"/>
          <p:nvPr/>
        </p:nvSpPr>
        <p:spPr>
          <a:xfrm>
            <a:off x="210612" y="344253"/>
            <a:ext cx="10136579" cy="491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i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s-EC" sz="2800" b="1" i="1">
                <a:latin typeface="Cambria" panose="02040503050406030204" pitchFamily="18" charset="0"/>
                <a:ea typeface="Cambria" panose="02040503050406030204" pitchFamily="18" charset="0"/>
              </a:rPr>
              <a:t>HARLAS DE CAPACITACIÓN SOBRE ALIMENTACIÓN</a:t>
            </a:r>
            <a:endParaRPr lang="es-EC" sz="2800" i="1"/>
          </a:p>
        </p:txBody>
      </p:sp>
    </p:spTree>
    <p:extLst>
      <p:ext uri="{BB962C8B-B14F-4D97-AF65-F5344CB8AC3E}">
        <p14:creationId xmlns:p14="http://schemas.microsoft.com/office/powerpoint/2010/main" val="172280151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90E18-4D65-45C1-9834-9F317CFD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MX" sz="3200" b="1" i="1"/>
            </a:br>
            <a:r>
              <a:rPr lang="es-MX" sz="3200" b="1" i="1">
                <a:latin typeface="Cambria" panose="02040503050406030204" pitchFamily="18" charset="0"/>
                <a:ea typeface="Cambria" panose="02040503050406030204" pitchFamily="18" charset="0"/>
              </a:rPr>
              <a:t>PASEO DE INTEGRACIÓN </a:t>
            </a:r>
            <a:br>
              <a:rPr lang="es-MX">
                <a:solidFill>
                  <a:schemeClr val="bg1"/>
                </a:solidFill>
              </a:rPr>
            </a:br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327ACF-EC5B-4DED-B1DC-F4090826F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324" y="36330"/>
            <a:ext cx="945717" cy="1107839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C122180-7D24-4DCF-AC7B-DC1DFBD91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596" y="2059436"/>
            <a:ext cx="4563374" cy="33508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EC0555-1213-497E-BED3-E47B38F81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705" y="2059436"/>
            <a:ext cx="5957015" cy="33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5532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Berlín</Template>
  <Company>HP</Company>
  <PresentationFormat>Panorámica</PresentationFormat>
  <Paragraphs>120</Paragraphs>
  <Slides>45</Slides>
  <Notes>21</Notes>
  <TotalTime>2777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46">
      <vt:lpstr>Berlín</vt:lpstr>
      <vt:lpstr>GOBIERNO AUTÓNOMO DESCENTRALIZADO PARROQUIAL  VICTORIA DEL PORTETE</vt:lpstr>
      <vt:lpstr>Slide 2</vt:lpstr>
      <vt:lpstr>Slide 3</vt:lpstr>
      <vt:lpstr>Slide 4</vt:lpstr>
      <vt:lpstr>Slide 5</vt:lpstr>
      <vt:lpstr>Slide 6</vt:lpstr>
      <vt:lpstr>Slide 7</vt:lpstr>
      <vt:lpstr>Slide 8</vt:lpstr>
      <vt:lpstr>PASEO DE INTEGRACIÓN </vt:lpstr>
      <vt:lpstr>ELABORACIÓN DE PAN </vt:lpstr>
      <vt:lpstr>ENTREGA SABANAS Y COBIJAS EN COORDINACIÓN CON EL MIES</vt:lpstr>
      <vt:lpstr>DIA DEL ADULTO MAYOR</vt:lpstr>
      <vt:lpstr>DIA DEL ADULTO MAYOR</vt:lpstr>
      <vt:lpstr>PARTICIPACION EN EVENTOS INTERPARROQUIALES EN CONCURSOS NAVIDEÑOS</vt:lpstr>
      <vt:lpstr>Slide 15</vt:lpstr>
      <vt:lpstr>ATENCION DOMICILIARIA A ADULTOS MAYORES CON DISCAPACIDAD</vt:lpstr>
      <vt:lpstr>Slide 17</vt:lpstr>
      <vt:lpstr>ENTREGA DE FUNDAS NAVIDEÑAS PAN DE PASCUA  Y JUGUETES A NIÑOS, NIÑAS DE TODA LA PARROQUIA</vt:lpstr>
      <vt:lpstr>ENTREGA DE 250 CANASTAS NAVIDEÑAS A ADULTOS MAYORES DE LAS COMUNIDADES</vt:lpstr>
      <vt:lpstr>ENTREGA DE CANASTOS Y BOLSAS PARA EVITAR EL USO DE FUNDAS PLÁSTICAS</vt:lpstr>
      <vt:lpstr>ENTREGA DE CARAMELOS Y JUGUETES DEL GAD CANTONAL</vt:lpstr>
      <vt:lpstr>PARTICIPACION EN EVENTOS ESCOLARES</vt:lpstr>
      <vt:lpstr>COLONIAS VACACIONALES  </vt:lpstr>
      <vt:lpstr>Slide 24</vt:lpstr>
      <vt:lpstr>Slide 25</vt:lpstr>
      <vt:lpstr>ASESORIA JURIDICA </vt:lpstr>
      <vt:lpstr>ASESORIA EN CREACIÓN DE ASOCIACIONES </vt:lpstr>
      <vt:lpstr>APOYO INTERINSTITUCIONAL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Presentación de PowerPoint</dc:title>
  <dc:creator>GADPVP01</dc:creator>
  <cp:lastModifiedBy>Ivan Troya</cp:lastModifiedBy>
  <cp:revision>97</cp:revision>
  <dcterms:created xsi:type="dcterms:W3CDTF">2020-09-30T19:01:07Z</dcterms:created>
  <dcterms:modified xsi:type="dcterms:W3CDTF">2020-10-23T02:05:17Z</dcterms:modified>
</cp:coreProperties>
</file>